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xlsx" ContentType="application/vnd.openxmlformats-officedocument.spreadsheetml.sheet"/>
  <Override PartName="/ppt/charts/chart3.xml" ContentType="application/vnd.openxmlformats-officedocument.drawingml.char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3"/>
  </p:notesMasterIdLst>
  <p:handoutMasterIdLst>
    <p:handoutMasterId r:id="rId4"/>
  </p:handoutMasterIdLst>
  <p:sldIdLst>
    <p:sldId id="276" r:id="rId2"/>
  </p:sldIdLst>
  <p:sldSz cx="10693400" cy="7561263"/>
  <p:notesSz cx="6858000" cy="9144000"/>
  <p:embeddedFontLs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0126" autoAdjust="0"/>
    <p:restoredTop sz="99849" autoAdjust="0"/>
  </p:normalViewPr>
  <p:slideViewPr>
    <p:cSldViewPr>
      <p:cViewPr varScale="1">
        <p:scale>
          <a:sx n="96" d="100"/>
          <a:sy n="96" d="100"/>
        </p:scale>
        <p:origin x="-1650" y="-102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handoutMaster" Target="handoutMasters/handoutMaster1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___3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10"/>
  <c:chart>
    <c:autoTitleDeleted val="1"/>
    <c:plotArea>
      <c:layout/>
      <c:radarChart>
        <c:radarStyle val="marker"/>
        <c:ser>
          <c:idx val="0"/>
          <c:order val="0"/>
          <c:tx>
            <c:strRef>
              <c:f>Sheet1!$B$1</c:f>
              <c:strCache>
                <c:ptCount val="1"/>
                <c:pt idx="0">
                  <c:v>食堂A</c:v>
                </c:pt>
              </c:strCache>
            </c:strRef>
          </c:tx>
          <c:marker>
            <c:symbol val="none"/>
          </c:marker>
          <c:cat>
            <c:strRef>
              <c:f>Sheet1!$A$2:$A$6</c:f>
              <c:strCache>
                <c:ptCount val="5"/>
                <c:pt idx="0">
                  <c:v>価格</c:v>
                </c:pt>
                <c:pt idx="1">
                  <c:v>味</c:v>
                </c:pt>
                <c:pt idx="2">
                  <c:v>接客</c:v>
                </c:pt>
                <c:pt idx="3">
                  <c:v>衛生</c:v>
                </c:pt>
                <c:pt idx="4">
                  <c:v>品数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4</c:v>
                </c:pt>
                <c:pt idx="1">
                  <c:v>3</c:v>
                </c:pt>
                <c:pt idx="2">
                  <c:v>1</c:v>
                </c:pt>
                <c:pt idx="3">
                  <c:v>2</c:v>
                </c:pt>
                <c:pt idx="4">
                  <c:v>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食堂B</c:v>
                </c:pt>
              </c:strCache>
            </c:strRef>
          </c:tx>
          <c:marker>
            <c:symbol val="none"/>
          </c:marker>
          <c:cat>
            <c:strRef>
              <c:f>Sheet1!$A$2:$A$6</c:f>
              <c:strCache>
                <c:ptCount val="5"/>
                <c:pt idx="0">
                  <c:v>価格</c:v>
                </c:pt>
                <c:pt idx="1">
                  <c:v>味</c:v>
                </c:pt>
                <c:pt idx="2">
                  <c:v>接客</c:v>
                </c:pt>
                <c:pt idx="3">
                  <c:v>衛生</c:v>
                </c:pt>
                <c:pt idx="4">
                  <c:v>品数</c:v>
                </c:pt>
              </c:strCache>
            </c:strRef>
          </c:cat>
          <c:val>
            <c:numRef>
              <c:f>Sheet1!$C$2:$C$6</c:f>
              <c:numCache>
                <c:formatCode>General</c:formatCode>
                <c:ptCount val="5"/>
                <c:pt idx="0">
                  <c:v>2</c:v>
                </c:pt>
                <c:pt idx="1">
                  <c:v>4</c:v>
                </c:pt>
                <c:pt idx="2">
                  <c:v>5</c:v>
                </c:pt>
                <c:pt idx="3">
                  <c:v>1</c:v>
                </c:pt>
                <c:pt idx="4">
                  <c:v>3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食堂C</c:v>
                </c:pt>
              </c:strCache>
            </c:strRef>
          </c:tx>
          <c:marker>
            <c:symbol val="none"/>
          </c:marker>
          <c:cat>
            <c:strRef>
              <c:f>Sheet1!$A$2:$A$6</c:f>
              <c:strCache>
                <c:ptCount val="5"/>
                <c:pt idx="0">
                  <c:v>価格</c:v>
                </c:pt>
                <c:pt idx="1">
                  <c:v>味</c:v>
                </c:pt>
                <c:pt idx="2">
                  <c:v>接客</c:v>
                </c:pt>
                <c:pt idx="3">
                  <c:v>衛生</c:v>
                </c:pt>
                <c:pt idx="4">
                  <c:v>品数</c:v>
                </c:pt>
              </c:strCache>
            </c:strRef>
          </c:cat>
          <c:val>
            <c:numRef>
              <c:f>Sheet1!$D$2:$D$6</c:f>
              <c:numCache>
                <c:formatCode>General</c:formatCode>
                <c:ptCount val="5"/>
                <c:pt idx="0">
                  <c:v>5</c:v>
                </c:pt>
                <c:pt idx="1">
                  <c:v>3</c:v>
                </c:pt>
                <c:pt idx="2">
                  <c:v>2</c:v>
                </c:pt>
                <c:pt idx="3">
                  <c:v>4</c:v>
                </c:pt>
                <c:pt idx="4">
                  <c:v>1</c:v>
                </c:pt>
              </c:numCache>
            </c:numRef>
          </c:val>
        </c:ser>
        <c:axId val="67308928"/>
        <c:axId val="67929216"/>
      </c:radarChart>
      <c:catAx>
        <c:axId val="67308928"/>
        <c:scaling>
          <c:orientation val="minMax"/>
        </c:scaling>
        <c:axPos val="b"/>
        <c:majorGridlines/>
        <c:majorTickMark val="none"/>
        <c:tickLblPos val="nextTo"/>
        <c:spPr>
          <a:ln w="9525">
            <a:noFill/>
          </a:ln>
        </c:spPr>
        <c:crossAx val="67929216"/>
        <c:crosses val="autoZero"/>
        <c:auto val="1"/>
        <c:lblAlgn val="ctr"/>
        <c:lblOffset val="100"/>
      </c:catAx>
      <c:valAx>
        <c:axId val="67929216"/>
        <c:scaling>
          <c:orientation val="minMax"/>
          <c:max val="5"/>
        </c:scaling>
        <c:axPos val="l"/>
        <c:majorGridlines/>
        <c:numFmt formatCode="General" sourceLinked="1"/>
        <c:tickLblPos val="nextTo"/>
        <c:crossAx val="67308928"/>
        <c:crosses val="autoZero"/>
        <c:crossBetween val="between"/>
        <c:majorUnit val="1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42"/>
  <c:chart>
    <c:autoTitleDeleted val="1"/>
    <c:plotArea>
      <c:layout/>
      <c:radarChart>
        <c:radarStyle val="marker"/>
        <c:ser>
          <c:idx val="0"/>
          <c:order val="0"/>
          <c:tx>
            <c:strRef>
              <c:f>Sheet1!$B$1</c:f>
              <c:strCache>
                <c:ptCount val="1"/>
                <c:pt idx="0">
                  <c:v>食堂A</c:v>
                </c:pt>
              </c:strCache>
            </c:strRef>
          </c:tx>
          <c:cat>
            <c:strRef>
              <c:f>Sheet1!$A$2:$A$6</c:f>
              <c:strCache>
                <c:ptCount val="5"/>
                <c:pt idx="0">
                  <c:v>価格</c:v>
                </c:pt>
                <c:pt idx="1">
                  <c:v>味</c:v>
                </c:pt>
                <c:pt idx="2">
                  <c:v>接客</c:v>
                </c:pt>
                <c:pt idx="3">
                  <c:v>衛生</c:v>
                </c:pt>
                <c:pt idx="4">
                  <c:v>品数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4</c:v>
                </c:pt>
                <c:pt idx="1">
                  <c:v>3</c:v>
                </c:pt>
                <c:pt idx="2">
                  <c:v>1</c:v>
                </c:pt>
                <c:pt idx="3">
                  <c:v>2</c:v>
                </c:pt>
                <c:pt idx="4">
                  <c:v>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食堂B</c:v>
                </c:pt>
              </c:strCache>
            </c:strRef>
          </c:tx>
          <c:cat>
            <c:strRef>
              <c:f>Sheet1!$A$2:$A$6</c:f>
              <c:strCache>
                <c:ptCount val="5"/>
                <c:pt idx="0">
                  <c:v>価格</c:v>
                </c:pt>
                <c:pt idx="1">
                  <c:v>味</c:v>
                </c:pt>
                <c:pt idx="2">
                  <c:v>接客</c:v>
                </c:pt>
                <c:pt idx="3">
                  <c:v>衛生</c:v>
                </c:pt>
                <c:pt idx="4">
                  <c:v>品数</c:v>
                </c:pt>
              </c:strCache>
            </c:strRef>
          </c:cat>
          <c:val>
            <c:numRef>
              <c:f>Sheet1!$C$2:$C$6</c:f>
              <c:numCache>
                <c:formatCode>General</c:formatCode>
                <c:ptCount val="5"/>
                <c:pt idx="0">
                  <c:v>2</c:v>
                </c:pt>
                <c:pt idx="1">
                  <c:v>4</c:v>
                </c:pt>
                <c:pt idx="2">
                  <c:v>5</c:v>
                </c:pt>
                <c:pt idx="3">
                  <c:v>1</c:v>
                </c:pt>
                <c:pt idx="4">
                  <c:v>3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食堂C</c:v>
                </c:pt>
              </c:strCache>
            </c:strRef>
          </c:tx>
          <c:cat>
            <c:strRef>
              <c:f>Sheet1!$A$2:$A$6</c:f>
              <c:strCache>
                <c:ptCount val="5"/>
                <c:pt idx="0">
                  <c:v>価格</c:v>
                </c:pt>
                <c:pt idx="1">
                  <c:v>味</c:v>
                </c:pt>
                <c:pt idx="2">
                  <c:v>接客</c:v>
                </c:pt>
                <c:pt idx="3">
                  <c:v>衛生</c:v>
                </c:pt>
                <c:pt idx="4">
                  <c:v>品数</c:v>
                </c:pt>
              </c:strCache>
            </c:strRef>
          </c:cat>
          <c:val>
            <c:numRef>
              <c:f>Sheet1!$D$2:$D$6</c:f>
              <c:numCache>
                <c:formatCode>General</c:formatCode>
                <c:ptCount val="5"/>
                <c:pt idx="0">
                  <c:v>5</c:v>
                </c:pt>
                <c:pt idx="1">
                  <c:v>3</c:v>
                </c:pt>
                <c:pt idx="2">
                  <c:v>2</c:v>
                </c:pt>
                <c:pt idx="3">
                  <c:v>4</c:v>
                </c:pt>
                <c:pt idx="4">
                  <c:v>1</c:v>
                </c:pt>
              </c:numCache>
            </c:numRef>
          </c:val>
        </c:ser>
        <c:axId val="67378176"/>
        <c:axId val="67388160"/>
      </c:radarChart>
      <c:catAx>
        <c:axId val="67378176"/>
        <c:scaling>
          <c:orientation val="minMax"/>
        </c:scaling>
        <c:axPos val="b"/>
        <c:majorGridlines/>
        <c:majorTickMark val="none"/>
        <c:tickLblPos val="nextTo"/>
        <c:crossAx val="67388160"/>
        <c:crosses val="autoZero"/>
        <c:auto val="1"/>
        <c:lblAlgn val="ctr"/>
        <c:lblOffset val="100"/>
      </c:catAx>
      <c:valAx>
        <c:axId val="67388160"/>
        <c:scaling>
          <c:orientation val="minMax"/>
          <c:max val="5"/>
        </c:scaling>
        <c:axPos val="l"/>
        <c:majorGridlines/>
        <c:numFmt formatCode="General" sourceLinked="1"/>
        <c:tickLblPos val="nextTo"/>
        <c:crossAx val="67378176"/>
        <c:crosses val="autoZero"/>
        <c:crossBetween val="between"/>
        <c:majorUnit val="1"/>
      </c:valAx>
      <c:spPr>
        <a:solidFill>
          <a:schemeClr val="tx1"/>
        </a:solidFill>
      </c:spPr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26"/>
  <c:chart>
    <c:autoTitleDeleted val="1"/>
    <c:plotArea>
      <c:layout/>
      <c:radarChart>
        <c:radarStyle val="filled"/>
        <c:ser>
          <c:idx val="0"/>
          <c:order val="0"/>
          <c:tx>
            <c:strRef>
              <c:f>Sheet1!$B$1</c:f>
              <c:strCache>
                <c:ptCount val="1"/>
                <c:pt idx="0">
                  <c:v>食堂A</c:v>
                </c:pt>
              </c:strCache>
            </c:strRef>
          </c:tx>
          <c:cat>
            <c:strRef>
              <c:f>Sheet1!$A$2:$A$6</c:f>
              <c:strCache>
                <c:ptCount val="5"/>
                <c:pt idx="0">
                  <c:v>価格</c:v>
                </c:pt>
                <c:pt idx="1">
                  <c:v>味</c:v>
                </c:pt>
                <c:pt idx="2">
                  <c:v>接客</c:v>
                </c:pt>
                <c:pt idx="3">
                  <c:v>衛生</c:v>
                </c:pt>
                <c:pt idx="4">
                  <c:v>品数</c:v>
                </c:pt>
              </c:strCache>
            </c:strRef>
          </c:cat>
          <c:val>
            <c:numRef>
              <c:f>Sheet1!$B$2:$B$6</c:f>
              <c:numCache>
                <c:formatCode>General</c:formatCode>
                <c:ptCount val="5"/>
                <c:pt idx="0">
                  <c:v>4</c:v>
                </c:pt>
                <c:pt idx="1">
                  <c:v>3</c:v>
                </c:pt>
                <c:pt idx="2">
                  <c:v>1</c:v>
                </c:pt>
                <c:pt idx="3">
                  <c:v>2</c:v>
                </c:pt>
                <c:pt idx="4">
                  <c:v>5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食堂B</c:v>
                </c:pt>
              </c:strCache>
            </c:strRef>
          </c:tx>
          <c:cat>
            <c:strRef>
              <c:f>Sheet1!$A$2:$A$6</c:f>
              <c:strCache>
                <c:ptCount val="5"/>
                <c:pt idx="0">
                  <c:v>価格</c:v>
                </c:pt>
                <c:pt idx="1">
                  <c:v>味</c:v>
                </c:pt>
                <c:pt idx="2">
                  <c:v>接客</c:v>
                </c:pt>
                <c:pt idx="3">
                  <c:v>衛生</c:v>
                </c:pt>
                <c:pt idx="4">
                  <c:v>品数</c:v>
                </c:pt>
              </c:strCache>
            </c:strRef>
          </c:cat>
          <c:val>
            <c:numRef>
              <c:f>Sheet1!$C$2:$C$6</c:f>
              <c:numCache>
                <c:formatCode>General</c:formatCode>
                <c:ptCount val="5"/>
                <c:pt idx="0">
                  <c:v>2</c:v>
                </c:pt>
                <c:pt idx="1">
                  <c:v>4</c:v>
                </c:pt>
                <c:pt idx="2">
                  <c:v>5</c:v>
                </c:pt>
                <c:pt idx="3">
                  <c:v>1</c:v>
                </c:pt>
                <c:pt idx="4">
                  <c:v>3</c:v>
                </c:pt>
              </c:numCache>
            </c:numRef>
          </c:val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食堂C</c:v>
                </c:pt>
              </c:strCache>
            </c:strRef>
          </c:tx>
          <c:cat>
            <c:strRef>
              <c:f>Sheet1!$A$2:$A$6</c:f>
              <c:strCache>
                <c:ptCount val="5"/>
                <c:pt idx="0">
                  <c:v>価格</c:v>
                </c:pt>
                <c:pt idx="1">
                  <c:v>味</c:v>
                </c:pt>
                <c:pt idx="2">
                  <c:v>接客</c:v>
                </c:pt>
                <c:pt idx="3">
                  <c:v>衛生</c:v>
                </c:pt>
                <c:pt idx="4">
                  <c:v>品数</c:v>
                </c:pt>
              </c:strCache>
            </c:strRef>
          </c:cat>
          <c:val>
            <c:numRef>
              <c:f>Sheet1!$D$2:$D$6</c:f>
              <c:numCache>
                <c:formatCode>General</c:formatCode>
                <c:ptCount val="5"/>
                <c:pt idx="0">
                  <c:v>5</c:v>
                </c:pt>
                <c:pt idx="1">
                  <c:v>3</c:v>
                </c:pt>
                <c:pt idx="2">
                  <c:v>2</c:v>
                </c:pt>
                <c:pt idx="3">
                  <c:v>4</c:v>
                </c:pt>
                <c:pt idx="4">
                  <c:v>1</c:v>
                </c:pt>
              </c:numCache>
            </c:numRef>
          </c:val>
        </c:ser>
        <c:axId val="67421696"/>
        <c:axId val="67423232"/>
      </c:radarChart>
      <c:catAx>
        <c:axId val="67421696"/>
        <c:scaling>
          <c:orientation val="minMax"/>
        </c:scaling>
        <c:axPos val="b"/>
        <c:majorGridlines/>
        <c:majorTickMark val="none"/>
        <c:tickLblPos val="nextTo"/>
        <c:crossAx val="67423232"/>
        <c:crosses val="autoZero"/>
        <c:auto val="1"/>
        <c:lblAlgn val="ctr"/>
        <c:lblOffset val="100"/>
      </c:catAx>
      <c:valAx>
        <c:axId val="67423232"/>
        <c:scaling>
          <c:orientation val="minMax"/>
          <c:max val="5"/>
        </c:scaling>
        <c:axPos val="l"/>
        <c:majorGridlines/>
        <c:numFmt formatCode="General" sourceLinked="1"/>
        <c:tickLblPos val="nextTo"/>
        <c:crossAx val="67421696"/>
        <c:crosses val="autoZero"/>
        <c:crossBetween val="between"/>
        <c:majorUnit val="1"/>
      </c:valAx>
    </c:plotArea>
    <c:legend>
      <c:legendPos val="r"/>
      <c:layout/>
    </c:legend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2015/2/26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2015/2/26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2015/2/26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1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グラフ 1"/>
          <p:cNvGraphicFramePr/>
          <p:nvPr/>
        </p:nvGraphicFramePr>
        <p:xfrm>
          <a:off x="5480394" y="180231"/>
          <a:ext cx="4979016" cy="31683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4" name="正方形/長方形 3"/>
          <p:cNvSpPr/>
          <p:nvPr/>
        </p:nvSpPr>
        <p:spPr>
          <a:xfrm>
            <a:off x="277685" y="396255"/>
            <a:ext cx="506901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5400" b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レーダーチャート</a:t>
            </a:r>
            <a:endParaRPr lang="en-US" altLang="ja-JP" sz="5400" b="1" dirty="0" smtClean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5" name="テキスト ボックス 4"/>
          <p:cNvSpPr txBox="1"/>
          <p:nvPr/>
        </p:nvSpPr>
        <p:spPr>
          <a:xfrm>
            <a:off x="450156" y="1692399"/>
            <a:ext cx="57606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 smtClean="0">
                <a:latin typeface="+mn-ea"/>
              </a:rPr>
              <a:t>グラフを選択してグラフツールに切り替えると、</a:t>
            </a:r>
            <a:endParaRPr kumimoji="1" lang="en-US" altLang="ja-JP" sz="2000" dirty="0" smtClean="0">
              <a:latin typeface="+mn-ea"/>
            </a:endParaRPr>
          </a:p>
          <a:p>
            <a:r>
              <a:rPr lang="en-US" altLang="ja-JP" sz="2000" dirty="0" smtClean="0">
                <a:latin typeface="+mn-ea"/>
              </a:rPr>
              <a:t>Excel</a:t>
            </a:r>
            <a:r>
              <a:rPr lang="ja-JP" altLang="en-US" sz="2000" dirty="0" smtClean="0">
                <a:latin typeface="+mn-ea"/>
              </a:rPr>
              <a:t>で数値項目が編集できるほか</a:t>
            </a:r>
            <a:endParaRPr lang="en-US" altLang="ja-JP" sz="2000" dirty="0" smtClean="0">
              <a:latin typeface="+mn-ea"/>
            </a:endParaRPr>
          </a:p>
          <a:p>
            <a:r>
              <a:rPr kumimoji="1" lang="ja-JP" altLang="en-US" sz="2000" dirty="0" smtClean="0">
                <a:latin typeface="+mn-ea"/>
              </a:rPr>
              <a:t>デザインなどが変更できます。</a:t>
            </a:r>
            <a:endParaRPr kumimoji="1" lang="en-US" altLang="ja-JP" sz="2000" dirty="0" smtClean="0">
              <a:latin typeface="+mn-ea"/>
            </a:endParaRPr>
          </a:p>
        </p:txBody>
      </p:sp>
      <p:graphicFrame>
        <p:nvGraphicFramePr>
          <p:cNvPr id="8" name="グラフ 7"/>
          <p:cNvGraphicFramePr/>
          <p:nvPr/>
        </p:nvGraphicFramePr>
        <p:xfrm>
          <a:off x="5490716" y="3924647"/>
          <a:ext cx="4979016" cy="31683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9" name="グラフ 8"/>
          <p:cNvGraphicFramePr/>
          <p:nvPr/>
        </p:nvGraphicFramePr>
        <p:xfrm>
          <a:off x="234132" y="3996655"/>
          <a:ext cx="4979016" cy="31683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</p:spTree>
    <p:extLst>
      <p:ext uri="{BB962C8B-B14F-4D97-AF65-F5344CB8AC3E}">
        <p14:creationId xmlns:p14="http://schemas.microsoft.com/office/powerpoint/2010/main" xmlns="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e">
  <a:themeElements>
    <a:clrScheme name="シック">
      <a:dk1>
        <a:sysClr val="windowText" lastClr="000000"/>
      </a:dk1>
      <a:lt1>
        <a:sysClr val="window" lastClr="FFFFFF"/>
      </a:lt1>
      <a:dk2>
        <a:srgbClr val="323232"/>
      </a:dk2>
      <a:lt2>
        <a:srgbClr val="E3DED1"/>
      </a:lt2>
      <a:accent1>
        <a:srgbClr val="F07F09"/>
      </a:accent1>
      <a:accent2>
        <a:srgbClr val="9F2936"/>
      </a:accent2>
      <a:accent3>
        <a:srgbClr val="1B587C"/>
      </a:accent3>
      <a:accent4>
        <a:srgbClr val="4E8542"/>
      </a:accent4>
      <a:accent5>
        <a:srgbClr val="604878"/>
      </a:accent5>
      <a:accent6>
        <a:srgbClr val="C19859"/>
      </a:accent6>
      <a:hlink>
        <a:srgbClr val="6B9F25"/>
      </a:hlink>
      <a:folHlink>
        <a:srgbClr val="B26B0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26</Words>
  <Application>Microsoft Office PowerPoint</Application>
  <PresentationFormat>ユーザー設定</PresentationFormat>
  <Paragraphs>6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base</vt:lpstr>
      <vt:lpstr>スライド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2015-02-26T02:51:13Z</dcterms:modified>
</cp:coreProperties>
</file>

<file path=docProps/thumbnail.jpeg>
</file>